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5"/>
  </p:notesMasterIdLst>
  <p:sldIdLst>
    <p:sldId id="274" r:id="rId2"/>
    <p:sldId id="298" r:id="rId3"/>
    <p:sldId id="286" r:id="rId4"/>
    <p:sldId id="295" r:id="rId5"/>
    <p:sldId id="297" r:id="rId6"/>
    <p:sldId id="296" r:id="rId7"/>
    <p:sldId id="293" r:id="rId8"/>
    <p:sldId id="287" r:id="rId9"/>
    <p:sldId id="294" r:id="rId10"/>
    <p:sldId id="288" r:id="rId11"/>
    <p:sldId id="289" r:id="rId12"/>
    <p:sldId id="267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2DAE93-B8FF-4587-8F72-52EB07FFD3A0}">
          <p14:sldIdLst>
            <p14:sldId id="274"/>
            <p14:sldId id="298"/>
            <p14:sldId id="286"/>
            <p14:sldId id="295"/>
            <p14:sldId id="297"/>
            <p14:sldId id="296"/>
            <p14:sldId id="293"/>
            <p14:sldId id="287"/>
            <p14:sldId id="294"/>
            <p14:sldId id="288"/>
            <p14:sldId id="289"/>
            <p14:sldId id="26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3074" autoAdjust="0"/>
  </p:normalViewPr>
  <p:slideViewPr>
    <p:cSldViewPr snapToGrid="0">
      <p:cViewPr varScale="1">
        <p:scale>
          <a:sx n="57" d="100"/>
          <a:sy n="57" d="100"/>
        </p:scale>
        <p:origin x="1242" y="66"/>
      </p:cViewPr>
      <p:guideLst/>
    </p:cSldViewPr>
  </p:slideViewPr>
  <p:outlineViewPr>
    <p:cViewPr>
      <p:scale>
        <a:sx n="33" d="100"/>
        <a:sy n="33" d="100"/>
      </p:scale>
      <p:origin x="0" y="-152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CDFB5-4850-4352-A015-B1A8B1159E6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7D2A6-C28C-4D50-A14A-ED6637B82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0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combustion of gas to heat water and create steam, which then drives a turbine to generate electricity</a:t>
            </a:r>
          </a:p>
          <a:p>
            <a:r>
              <a:rPr lang="en-US" sz="1200" b="0" i="0" dirty="0">
                <a:solidFill>
                  <a:srgbClr val="D1D5DB"/>
                </a:solidFill>
                <a:effectLst/>
              </a:rPr>
              <a:t>work on the same principle as natural gas-fired plants but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8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Million 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7D2A6-C28C-4D50-A14A-ED6637B826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5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5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18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6488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66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27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09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06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3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7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4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1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7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3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9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32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 baseline="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 baseline="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 baseline="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 baseline="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139367-627B-5799-AC6A-4FFA22D6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571" y="4793510"/>
            <a:ext cx="8422857" cy="1538020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US" sz="7300" dirty="0">
                <a:solidFill>
                  <a:schemeClr val="bg2">
                    <a:lumMod val="90000"/>
                  </a:schemeClr>
                </a:solidFill>
                <a:latin typeface="Berlin Sans FB" panose="020E0602020502020306" pitchFamily="34" charset="0"/>
              </a:rPr>
            </a:br>
            <a:r>
              <a:rPr lang="en-US" sz="6700" dirty="0">
                <a:latin typeface="Berlin Sans FB" panose="020E0602020502020306" pitchFamily="34" charset="0"/>
              </a:rPr>
              <a:t>America’s Power Journey</a:t>
            </a:r>
            <a:br>
              <a:rPr lang="en-US" sz="6700" dirty="0">
                <a:latin typeface="Berlin Sans FB" panose="020E0602020502020306" pitchFamily="34" charset="0"/>
              </a:rPr>
            </a:br>
            <a:r>
              <a:rPr lang="en-US" sz="6700" dirty="0">
                <a:latin typeface="Berlin Sans FB" panose="020E0602020502020306" pitchFamily="34" charset="0"/>
              </a:rPr>
              <a:t>2000 – 2020</a:t>
            </a:r>
            <a:br>
              <a:rPr lang="en-US" sz="73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13265-0844-108B-320A-BD7654576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51" b="-6909"/>
          <a:stretch/>
        </p:blipFill>
        <p:spPr>
          <a:xfrm>
            <a:off x="0" y="526470"/>
            <a:ext cx="12192000" cy="44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5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D18646C-56F8-EC3A-6F2F-96EA764E944A}"/>
              </a:ext>
            </a:extLst>
          </p:cNvPr>
          <p:cNvSpPr txBox="1"/>
          <p:nvPr/>
        </p:nvSpPr>
        <p:spPr>
          <a:xfrm>
            <a:off x="398577" y="1450272"/>
            <a:ext cx="316962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chemeClr val="bg2">
                  <a:lumMod val="90000"/>
                </a:schemeClr>
              </a:solidFill>
              <a:latin typeface="Berlin Sans FB" panose="020E0602020502020306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4000" dirty="0">
                <a:latin typeface="Berlin Sans FB" panose="020E06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Greenhouse </a:t>
            </a:r>
          </a:p>
          <a:p>
            <a:pPr algn="ctr">
              <a:lnSpc>
                <a:spcPct val="100000"/>
              </a:lnSpc>
            </a:pPr>
            <a:r>
              <a:rPr lang="en-US" sz="4000" dirty="0">
                <a:latin typeface="Berlin Sans FB" panose="020E06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Gas Emission</a:t>
            </a:r>
          </a:p>
          <a:p>
            <a:pPr>
              <a:lnSpc>
                <a:spcPct val="100000"/>
              </a:lnSpc>
            </a:pPr>
            <a:r>
              <a:rPr lang="en-US" sz="4000" dirty="0">
                <a:latin typeface="Berlin Sans FB" panose="020E06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sz="1800" dirty="0">
                <a:ea typeface="Calibri Light" panose="020F0302020204030204" pitchFamily="34" charset="0"/>
                <a:cs typeface="Calibri Light" panose="020F0302020204030204" pitchFamily="34" charset="0"/>
              </a:rPr>
              <a:t>own from 2025 in 2000 to  1494 in 2020 </a:t>
            </a:r>
          </a:p>
          <a:p>
            <a:pPr algn="ctr">
              <a:lnSpc>
                <a:spcPct val="100000"/>
              </a:lnSpc>
            </a:pPr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26% decrease</a:t>
            </a:r>
            <a:endParaRPr lang="en-US" sz="18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  <a:latin typeface="Berlin Sans FB" panose="020E0602020502020306" pitchFamily="34" charset="0"/>
            </a:endParaRPr>
          </a:p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  <a:latin typeface="Berlin Sans FB" panose="020E0602020502020306" pitchFamily="34" charset="0"/>
            </a:endParaRPr>
          </a:p>
          <a:p>
            <a:pPr algn="ctr"/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B00F-649E-48C4-11F6-78B9AEEDB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248" y="1434074"/>
            <a:ext cx="6875576" cy="45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2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02F3-4A66-DEBA-AAAB-90E4761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905" y="990600"/>
            <a:ext cx="8825657" cy="746730"/>
          </a:xfrm>
        </p:spPr>
        <p:txBody>
          <a:bodyPr/>
          <a:lstStyle/>
          <a:p>
            <a:pPr algn="ctr"/>
            <a:br>
              <a:rPr lang="en-US" sz="4800" dirty="0">
                <a:latin typeface="Berlin Sans FB" panose="020E0602020502020306" pitchFamily="34" charset="0"/>
              </a:rPr>
            </a:br>
            <a:br>
              <a:rPr lang="en-US" sz="4800" dirty="0">
                <a:latin typeface="Berlin Sans FB" panose="020E0602020502020306" pitchFamily="34" charset="0"/>
              </a:rPr>
            </a:br>
            <a:r>
              <a:rPr lang="en-US" sz="4800" dirty="0">
                <a:latin typeface="Berlin Sans FB" panose="020E0602020502020306" pitchFamily="34" charset="0"/>
              </a:rPr>
              <a:t>Reduce Emission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FC137-1B3B-5BCD-09CB-2534C95DD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6610" y="1737330"/>
            <a:ext cx="9208245" cy="445392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cap="none" dirty="0">
                <a:latin typeface="+mn-lt"/>
              </a:rPr>
              <a:t>Increase renewable energy generation</a:t>
            </a:r>
          </a:p>
          <a:p>
            <a:pPr lvl="1"/>
            <a:r>
              <a:rPr lang="en-US" sz="2000" cap="none" dirty="0">
                <a:latin typeface="+mn-lt"/>
              </a:rPr>
              <a:t>	</a:t>
            </a:r>
            <a:r>
              <a:rPr lang="en-US" sz="2200" cap="none" dirty="0">
                <a:latin typeface="+mn-lt"/>
              </a:rPr>
              <a:t>Solar: new tech, cheaper</a:t>
            </a:r>
          </a:p>
          <a:p>
            <a:pPr lvl="1"/>
            <a:r>
              <a:rPr lang="en-US" sz="2200" cap="none" dirty="0">
                <a:latin typeface="+mn-lt"/>
              </a:rPr>
              <a:t>	Wind: offshore </a:t>
            </a:r>
          </a:p>
          <a:p>
            <a:pPr lvl="1"/>
            <a:r>
              <a:rPr lang="en-US" sz="2200" cap="none" dirty="0">
                <a:latin typeface="+mn-lt"/>
              </a:rPr>
              <a:t>	New Projects: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US" sz="2200" b="0" i="0" cap="none" dirty="0">
                <a:effectLst/>
                <a:latin typeface="+mn-lt"/>
              </a:rPr>
              <a:t>wave, current, and tidal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cap="none" dirty="0">
                <a:latin typeface="+mn-lt"/>
              </a:rPr>
              <a:t>Nuclear electricity is a clean and efficient source of electricity, but it is also controversial due to concerns about safety and the disposal of radioactive waste. (When normalizing d</a:t>
            </a:r>
            <a:r>
              <a:rPr lang="en-US" sz="2200" b="0" i="0" cap="none" dirty="0">
                <a:effectLst/>
                <a:latin typeface="+mn-lt"/>
              </a:rPr>
              <a:t>eaths per terawatt hour generated it is said to be among the safest)</a:t>
            </a:r>
            <a:endParaRPr lang="en-US" sz="2200" cap="none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cap="none" dirty="0">
                <a:latin typeface="+mn-lt"/>
              </a:rPr>
              <a:t>Energy efficiency, reducing energy consumption through technological advancements </a:t>
            </a:r>
            <a:r>
              <a:rPr lang="en-US" sz="2200" b="0" i="0" dirty="0">
                <a:effectLst/>
                <a:latin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cap="none" dirty="0">
                <a:latin typeface="+mn-lt"/>
              </a:rPr>
              <a:t>Tax incentives</a:t>
            </a:r>
            <a:endParaRPr lang="en-US" sz="2200" b="0" i="0" cap="none" dirty="0">
              <a:effectLst/>
              <a:latin typeface="+mn-lt"/>
            </a:endParaRPr>
          </a:p>
          <a:p>
            <a:endParaRPr lang="en-US" sz="2200" b="0" i="0" cap="none" dirty="0">
              <a:effectLst/>
            </a:endParaRPr>
          </a:p>
          <a:p>
            <a:endParaRPr lang="en-US" cap="non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0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E3FF-63BB-ACDD-CFE8-BF11C90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723900"/>
            <a:ext cx="10496550" cy="865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Berlin Sans FB" panose="020E0602020502020306" pitchFamily="34" charset="0"/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081F7-AED2-8120-2348-5D3338D3B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765" y="1852942"/>
            <a:ext cx="10156874" cy="4090658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6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8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Due to increased demands, electricity </a:t>
            </a:r>
            <a:r>
              <a:rPr lang="en-US" sz="80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has been generated from a variety of sources, </a:t>
            </a:r>
            <a:r>
              <a:rPr lang="en-US" sz="8000" b="0" i="0" dirty="0">
                <a:solidFill>
                  <a:schemeClr val="tx1"/>
                </a:solidFill>
                <a:effectLst/>
                <a:latin typeface="+mn-lt"/>
              </a:rPr>
              <a:t>from </a:t>
            </a:r>
            <a:r>
              <a:rPr lang="en-US" sz="8000" dirty="0">
                <a:solidFill>
                  <a:schemeClr val="tx1"/>
                </a:solidFill>
                <a:latin typeface="+mn-lt"/>
              </a:rPr>
              <a:t>fossil fuels of </a:t>
            </a:r>
            <a:r>
              <a:rPr lang="en-US" sz="8000" b="0" i="0" dirty="0">
                <a:solidFill>
                  <a:schemeClr val="tx1"/>
                </a:solidFill>
                <a:effectLst/>
                <a:latin typeface="+mn-lt"/>
              </a:rPr>
              <a:t>natural gas, coal, and oil, to nuclear, to renewable energy (solar, wind, and hydroelectric).</a:t>
            </a:r>
            <a:endParaRPr lang="en-US" sz="8000" kern="1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80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80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Fossil fuel sources are responsible for approximately </a:t>
            </a:r>
            <a:r>
              <a:rPr lang="en-US" sz="8000" b="0" i="0" dirty="0">
                <a:effectLst/>
                <a:latin typeface="+mn-lt"/>
              </a:rPr>
              <a:t>40% of all carbon dioxide pollution.</a:t>
            </a:r>
            <a:endParaRPr lang="en-US" sz="80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8000" u="none" strike="noStrike" dirty="0">
              <a:solidFill>
                <a:schemeClr val="tx1"/>
              </a:solidFill>
              <a:effectLst/>
              <a:latin typeface="+mn-lt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8000" u="none" strike="noStrike" dirty="0">
                <a:solidFill>
                  <a:schemeClr val="tx1"/>
                </a:solidFill>
                <a:effectLst/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While </a:t>
            </a:r>
            <a:r>
              <a:rPr lang="en-US" sz="8000" cap="none" dirty="0"/>
              <a:t>fossil fuels still account for a substantial 60% of electricity generation there is a growing trend toward renewable energy sources. </a:t>
            </a:r>
          </a:p>
          <a:p>
            <a:endParaRPr lang="en-US" sz="8000" dirty="0">
              <a:solidFill>
                <a:schemeClr val="tx1"/>
              </a:solidFill>
              <a:effectLst/>
              <a:latin typeface="+mn-lt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8000" dirty="0">
                <a:solidFill>
                  <a:schemeClr val="tx1"/>
                </a:solidFill>
                <a:effectLst/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8000" u="none" strike="noStrike" dirty="0">
                <a:solidFill>
                  <a:schemeClr val="tx1"/>
                </a:solidFill>
                <a:effectLst/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he shift towards cleaner energy </a:t>
            </a:r>
            <a:r>
              <a:rPr lang="en-US" sz="8000" cap="none" dirty="0"/>
              <a:t>has achieved a 26% reduction in greenhouse gas emissions, this trend </a:t>
            </a:r>
            <a:r>
              <a:rPr lang="en-US" sz="8000" u="none" strike="noStrike" dirty="0">
                <a:solidFill>
                  <a:schemeClr val="tx1"/>
                </a:solidFill>
                <a:effectLst/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is expected to continue, as we transition </a:t>
            </a:r>
            <a:r>
              <a:rPr lang="en-US" sz="8000" dirty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towards</a:t>
            </a:r>
            <a:r>
              <a:rPr lang="en-US" sz="8000" u="none" strike="noStrike" dirty="0">
                <a:solidFill>
                  <a:schemeClr val="tx1"/>
                </a:solidFill>
                <a:effectLst/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 more sustainable energy systems</a:t>
            </a:r>
            <a:r>
              <a:rPr lang="en-US" sz="8000" dirty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endParaRPr lang="en-US" sz="6400" dirty="0">
              <a:solidFill>
                <a:schemeClr val="tx1">
                  <a:lumMod val="95000"/>
                </a:schemeClr>
              </a:solidFill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endParaRPr lang="en-US" sz="2300" u="none" strike="noStrike" dirty="0">
              <a:solidFill>
                <a:schemeClr val="tx2"/>
              </a:solidFill>
              <a:effectLst/>
              <a:latin typeface="+mj-lt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endParaRPr lang="en-US" sz="2300" u="none" strike="noStrike" dirty="0">
              <a:solidFill>
                <a:schemeClr val="bg2">
                  <a:lumMod val="90000"/>
                </a:schemeClr>
              </a:solidFill>
              <a:effectLst/>
              <a:latin typeface="+mj-lt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300" u="none" strike="noStrike" dirty="0">
              <a:solidFill>
                <a:schemeClr val="bg2">
                  <a:lumMod val="90000"/>
                </a:schemeClr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0E0E0E"/>
                </a:solidFill>
                <a:latin typeface="Raleway" pitchFamily="2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r">
              <a:lnSpc>
                <a:spcPct val="100000"/>
              </a:lnSpc>
            </a:pPr>
            <a:endParaRPr lang="en-US" dirty="0">
              <a:solidFill>
                <a:srgbClr val="0E0E0E"/>
              </a:solidFill>
              <a:latin typeface="Raleway" pitchFamily="2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n-US" sz="2400" kern="1200" dirty="0">
              <a:solidFill>
                <a:schemeClr val="bg1"/>
              </a:solidFill>
              <a:latin typeface="Raleway" pitchFamily="2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5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CD5C47-2AF8-821A-548C-9BBE3B02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350" y="3012739"/>
            <a:ext cx="4971262" cy="2436367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www.linkedin.com/in/ospinadiana</a:t>
            </a:r>
            <a:br>
              <a:rPr lang="en-US" sz="24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</a:b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0"/>
              </a:rPr>
            </a:br>
            <a:br>
              <a:rPr lang="en-US" sz="2400">
                <a:solidFill>
                  <a:schemeClr val="tx1"/>
                </a:solidFill>
                <a:latin typeface="Berlin Sans FB" panose="020E0602020502020306" pitchFamily="34" charset="0"/>
              </a:rPr>
            </a:br>
            <a:r>
              <a:rPr lang="en-US" sz="2400">
                <a:solidFill>
                  <a:schemeClr val="tx1"/>
                </a:solidFill>
                <a:latin typeface="Berlin Sans FB" panose="020E0602020502020306" pitchFamily="34" charset="0"/>
              </a:rPr>
              <a:t>https://public.tableau.com/app/profile/diana.ospina/viz/USElectricity_16947255709290/Electricity?publish=yes</a:t>
            </a:r>
            <a:endParaRPr lang="en-US" sz="24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 descr="A picture containing person, wall, person, smiling&#10;&#10;Description automatically generated">
            <a:extLst>
              <a:ext uri="{FF2B5EF4-FFF2-40B4-BE49-F238E27FC236}">
                <a16:creationId xmlns:a16="http://schemas.microsoft.com/office/drawing/2014/main" id="{7617B54C-4FA7-6A8E-1B3A-C7998778B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0"/>
          <a:stretch/>
        </p:blipFill>
        <p:spPr>
          <a:xfrm>
            <a:off x="754384" y="1025520"/>
            <a:ext cx="4498311" cy="49953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EE0656-DA39-985B-1F08-8A8BCD4CEDFB}"/>
              </a:ext>
            </a:extLst>
          </p:cNvPr>
          <p:cNvSpPr txBox="1"/>
          <p:nvPr/>
        </p:nvSpPr>
        <p:spPr>
          <a:xfrm>
            <a:off x="5327762" y="1657535"/>
            <a:ext cx="61098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Diana Ospina</a:t>
            </a:r>
          </a:p>
        </p:txBody>
      </p:sp>
    </p:spTree>
    <p:extLst>
      <p:ext uri="{BB962C8B-B14F-4D97-AF65-F5344CB8AC3E}">
        <p14:creationId xmlns:p14="http://schemas.microsoft.com/office/powerpoint/2010/main" val="345643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E3FF-63BB-ACDD-CFE8-BF11C90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21" y="32122"/>
            <a:ext cx="10496550" cy="1295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0" i="0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Electricity</a:t>
            </a:r>
            <a:endParaRPr lang="en-US" sz="4800" kern="12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081F7-AED2-8120-2348-5D3338D3B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1350" y="1582754"/>
            <a:ext cx="4993077" cy="5000224"/>
          </a:xfrm>
        </p:spPr>
        <p:txBody>
          <a:bodyPr vert="horz" lIns="91440" tIns="45720" rIns="91440" bIns="45720" rtlCol="0">
            <a:no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As the population increased and the world became industrialized, energy needs increased.</a:t>
            </a:r>
          </a:p>
          <a:p>
            <a:pPr marL="4572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cap="none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2200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 turned to new ways of generating power:</a:t>
            </a:r>
            <a:endParaRPr lang="en-US" sz="2200" kern="100" cap="none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2200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ate 19th century, the first power plant built used coal to generate electricity. </a:t>
            </a:r>
          </a:p>
          <a:p>
            <a:pPr marL="12001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Early 20th century, hydroelectric power emerged </a:t>
            </a:r>
          </a:p>
          <a:p>
            <a:pPr marL="12001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200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id 20th century, nuclear power emerged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b="0" i="0" dirty="0">
              <a:solidFill>
                <a:srgbClr val="D1D5DB"/>
              </a:solidFill>
              <a:effectLst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solidFill>
                <a:srgbClr val="D1D5DB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endParaRPr lang="en-US" sz="1050" kern="1200" dirty="0">
              <a:solidFill>
                <a:schemeClr val="bg1"/>
              </a:solidFill>
              <a:latin typeface="Raleway" pitchFamily="2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n-US" sz="105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67BDEE-C13F-F283-D0C1-70BE61CE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21" y="1601002"/>
            <a:ext cx="5276229" cy="22386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E92588-219C-A728-E126-48C77569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721" y="4113169"/>
            <a:ext cx="5276229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4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E3FF-63BB-ACDD-CFE8-BF11C90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285750"/>
            <a:ext cx="10496550" cy="929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0" i="0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Fossil Fuels</a:t>
            </a:r>
            <a:endParaRPr lang="en-US" sz="4800" kern="12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081F7-AED2-8120-2348-5D3338D3B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35" y="1440120"/>
            <a:ext cx="10312629" cy="4957693"/>
          </a:xfrm>
        </p:spPr>
        <p:txBody>
          <a:bodyPr vert="horz" lIns="91440" tIns="45720" rIns="91440" bIns="45720" rtlCol="0">
            <a:no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cap="none" dirty="0">
                <a:solidFill>
                  <a:schemeClr val="tx1"/>
                </a:solidFill>
                <a:latin typeface="+mn-lt"/>
              </a:rPr>
              <a:t>Gas-fired</a:t>
            </a:r>
            <a:r>
              <a:rPr lang="en-US" b="0" i="0" u="sng" cap="none" dirty="0">
                <a:solidFill>
                  <a:schemeClr val="tx1"/>
                </a:solidFill>
                <a:effectLst/>
                <a:latin typeface="+mn-lt"/>
              </a:rPr>
              <a:t> Power Plants</a:t>
            </a: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cap="none" dirty="0">
                <a:solidFill>
                  <a:schemeClr val="tx1"/>
                </a:solidFill>
                <a:effectLst/>
                <a:latin typeface="+mn-lt"/>
              </a:rPr>
              <a:t>N</a:t>
            </a:r>
            <a:r>
              <a:rPr lang="en-US" b="0" i="0" cap="none" dirty="0">
                <a:solidFill>
                  <a:schemeClr val="tx1"/>
                </a:solidFill>
                <a:effectLst/>
                <a:latin typeface="+mn-lt"/>
              </a:rPr>
              <a:t>atural gas is abundant and relatively cheap, making it an attractive source of electricity for many utilities.</a:t>
            </a: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0" i="0" u="sng" dirty="0">
              <a:solidFill>
                <a:schemeClr val="tx1"/>
              </a:solidFill>
              <a:effectLst/>
              <a:latin typeface="+mn-lt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0" i="0" u="sng" cap="none" dirty="0">
                <a:solidFill>
                  <a:schemeClr val="tx1"/>
                </a:solidFill>
                <a:effectLst/>
                <a:latin typeface="+mn-lt"/>
              </a:rPr>
              <a:t>Coal-fired Power Plants </a:t>
            </a: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0" i="0" cap="none" dirty="0">
                <a:solidFill>
                  <a:schemeClr val="tx1"/>
                </a:solidFill>
                <a:effectLst/>
                <a:latin typeface="+mn-lt"/>
              </a:rPr>
              <a:t>Coal is cheap and abundant but is also a major contributor to air pollution and greenhouse gas emissions.</a:t>
            </a:r>
            <a:endParaRPr lang="en-US" cap="none" dirty="0">
              <a:solidFill>
                <a:schemeClr val="tx1"/>
              </a:solidFill>
              <a:latin typeface="+mn-lt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cap="none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Oil-fired Power Plants</a:t>
            </a: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Are less efficient than gas-fired power plants, emitting higher levels of air pollutants like sulfur dioxide, nitrogen oxides, and particulate matter.</a:t>
            </a:r>
            <a:r>
              <a:rPr lang="en-US" kern="1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lays a role where natural gas is not available or where oil is abundant and relatively cheap.</a:t>
            </a: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solidFill>
                <a:srgbClr val="D1D5DB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endParaRPr lang="en-US" sz="1050" kern="1200" dirty="0">
              <a:solidFill>
                <a:schemeClr val="bg1"/>
              </a:solidFill>
              <a:latin typeface="Raleway" pitchFamily="2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n-US" sz="105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15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D18646C-56F8-EC3A-6F2F-96EA764E944A}"/>
              </a:ext>
            </a:extLst>
          </p:cNvPr>
          <p:cNvSpPr txBox="1"/>
          <p:nvPr/>
        </p:nvSpPr>
        <p:spPr>
          <a:xfrm>
            <a:off x="8364123" y="1143000"/>
            <a:ext cx="31696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dirty="0">
              <a:latin typeface="Berlin Sans FB" panose="020E0602020502020306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Coal electricity has been declining over the years</a:t>
            </a:r>
          </a:p>
          <a:p>
            <a:endParaRPr lang="en-US" sz="2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Natural gas electricity has been increasing and has become the dominant source of electricity.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Oil </a:t>
            </a:r>
            <a:r>
              <a:rPr lang="en-US" sz="2200" b="0" i="0" dirty="0">
                <a:effectLst/>
              </a:rPr>
              <a:t>electricity </a:t>
            </a:r>
            <a:r>
              <a:rPr lang="en-US" sz="2200" dirty="0"/>
              <a:t>has been steady with a slight decline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08F5D-45D3-070B-DE57-54B6D5B2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51" y="1245349"/>
            <a:ext cx="6853867" cy="45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2C85-99D3-5341-FF4C-71A7064F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274234"/>
            <a:ext cx="9404723" cy="716260"/>
          </a:xfrm>
        </p:spPr>
        <p:txBody>
          <a:bodyPr/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CO2 Emissions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FC24-B50C-47A0-71B5-C2801F82B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0" y="1113507"/>
            <a:ext cx="3009900" cy="5048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The United States is the second largest producer of carbon emissions, and the electric power sector is the second largest producer of these emissions.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+mn-lt"/>
              </a:rPr>
              <a:t>Currently, nearly 40% of all carbon dioxide pollution comes from power plants burning fossil fuels to generate the electricity we use every day.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B8CAD-EF20-B383-D45D-9ED8C2AC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5" y="1589757"/>
            <a:ext cx="68601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2C85-99D3-5341-FF4C-71A7064F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11" y="674390"/>
            <a:ext cx="9404723" cy="792460"/>
          </a:xfrm>
        </p:spPr>
        <p:txBody>
          <a:bodyPr/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Climate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FC24-B50C-47A0-71B5-C2801F82B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43" y="1841000"/>
            <a:ext cx="8946541" cy="3912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0" i="0" dirty="0">
              <a:effectLst/>
              <a:latin typeface="+mn-lt"/>
            </a:endParaRPr>
          </a:p>
          <a:p>
            <a:pPr marL="0" indent="0">
              <a:buNone/>
            </a:pPr>
            <a:r>
              <a:rPr lang="en-US" sz="2800" b="0" i="0" dirty="0">
                <a:effectLst/>
                <a:latin typeface="+mn-lt"/>
              </a:rPr>
              <a:t>CO2 emissions are the primary driver of climate change, leading to global warming, disruptions in weather patterns, rising sea levels, and environmental and social challenges.</a:t>
            </a:r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800" dirty="0">
                <a:latin typeface="+mn-lt"/>
              </a:rPr>
              <a:t>The Biden administration plans to eliminate fossil fuels as a form of energy generation, for which it has set out the following targets: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80% renewable energy generation by 2030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100% carbon-free electricity by 2035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+mn-lt"/>
              </a:rPr>
              <a:t>net-zero carbon </a:t>
            </a:r>
            <a:r>
              <a:rPr lang="en-US" sz="2600" b="0" i="0" dirty="0">
                <a:effectLst/>
                <a:latin typeface="+mn-lt"/>
              </a:rPr>
              <a:t>emissions by 2050</a:t>
            </a:r>
            <a:endParaRPr lang="en-US" sz="2600" b="0" i="0" dirty="0">
              <a:effectLst/>
              <a:latin typeface="Karl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081F7-AED2-8120-2348-5D3338D3B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651" y="4109328"/>
            <a:ext cx="2528454" cy="243015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1900" b="1" cap="none" dirty="0">
                <a:solidFill>
                  <a:schemeClr val="tx1"/>
                </a:solidFill>
                <a:latin typeface="Berlin Sans FB" panose="020E0602020502020306" pitchFamily="34" charset="0"/>
              </a:rPr>
              <a:t>Hydro</a:t>
            </a:r>
            <a:r>
              <a:rPr lang="en-US" sz="1900" b="1" i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Electricity</a:t>
            </a:r>
          </a:p>
          <a:p>
            <a:pPr algn="ctr">
              <a:lnSpc>
                <a:spcPct val="100000"/>
              </a:lnSpc>
            </a:pPr>
            <a:r>
              <a:rPr lang="en-US" sz="1900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the energy of falling water to spin turbines, which in turn generate electricity. </a:t>
            </a:r>
          </a:p>
          <a:p>
            <a:pPr algn="ctr">
              <a:lnSpc>
                <a:spcPct val="100000"/>
              </a:lnSpc>
            </a:pPr>
            <a:r>
              <a:rPr lang="en-US" sz="1900" kern="1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900" kern="100" cap="non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imited by the availability of water and adequate locations for dams </a:t>
            </a:r>
          </a:p>
          <a:p>
            <a:pPr algn="ctr">
              <a:lnSpc>
                <a:spcPct val="100000"/>
              </a:lnSpc>
            </a:pPr>
            <a:endParaRPr lang="en-US" sz="16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</a:pPr>
            <a:endParaRPr lang="en-US" dirty="0">
              <a:solidFill>
                <a:schemeClr val="bg2"/>
              </a:solidFill>
              <a:latin typeface="Raleway" pitchFamily="2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n-US" sz="2400" kern="1200" dirty="0">
              <a:solidFill>
                <a:schemeClr val="bg1"/>
              </a:solidFill>
              <a:latin typeface="Raleway" pitchFamily="2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755D-953A-7170-2A9C-13EB8723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84" y="1236820"/>
            <a:ext cx="2389387" cy="27432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8C87EB-ABCC-BECA-3460-6F12B7F68E8D}"/>
              </a:ext>
            </a:extLst>
          </p:cNvPr>
          <p:cNvSpPr txBox="1"/>
          <p:nvPr/>
        </p:nvSpPr>
        <p:spPr>
          <a:xfrm>
            <a:off x="4148694" y="5070173"/>
            <a:ext cx="3410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erlin Sans FB" panose="020E0602020502020306" pitchFamily="34" charset="0"/>
              </a:rPr>
              <a:t>Wind Electricity</a:t>
            </a:r>
          </a:p>
          <a:p>
            <a:pPr algn="ctr"/>
            <a:r>
              <a:rPr lang="en-US" dirty="0"/>
              <a:t>Turbines convert the kinetic energy of wind into electricity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52287-12F9-0849-29A9-941746E0A38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541" y="1992746"/>
            <a:ext cx="2563164" cy="287250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005470-9DAF-D6E0-6C1E-67F31C9CA353}"/>
              </a:ext>
            </a:extLst>
          </p:cNvPr>
          <p:cNvSpPr txBox="1"/>
          <p:nvPr/>
        </p:nvSpPr>
        <p:spPr>
          <a:xfrm>
            <a:off x="7914963" y="4100677"/>
            <a:ext cx="40231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Berlin Sans FB" panose="020E0602020502020306" pitchFamily="34" charset="0"/>
              </a:rPr>
              <a:t>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olar Electricity</a:t>
            </a:r>
          </a:p>
          <a:p>
            <a:pPr algn="ctr"/>
            <a:r>
              <a:rPr lang="en-US" u="sng" dirty="0"/>
              <a:t>PV Solar Plants</a:t>
            </a:r>
          </a:p>
          <a:p>
            <a:pPr algn="ctr"/>
            <a:r>
              <a:rPr lang="en-US" dirty="0"/>
              <a:t>use arrays of solar panels to convert sunlight directly into electricity</a:t>
            </a:r>
          </a:p>
          <a:p>
            <a:pPr algn="ctr"/>
            <a:endParaRPr lang="en-US" dirty="0"/>
          </a:p>
          <a:p>
            <a:pPr algn="ctr"/>
            <a:r>
              <a:rPr lang="en-US" u="sng" dirty="0"/>
              <a:t>CSP Solar Plants</a:t>
            </a:r>
          </a:p>
          <a:p>
            <a:pPr algn="ctr"/>
            <a:r>
              <a:rPr lang="en-US" dirty="0"/>
              <a:t>use mirrors to concentrate sunlight onto a small area, heating a fluid to create steam that drives a turbine to generate electricity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4D9B2D-07E3-027B-D5C5-1BBEE113243F}"/>
              </a:ext>
            </a:extLst>
          </p:cNvPr>
          <p:cNvSpPr txBox="1"/>
          <p:nvPr/>
        </p:nvSpPr>
        <p:spPr>
          <a:xfrm>
            <a:off x="4067163" y="405823"/>
            <a:ext cx="384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Renewable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3635FC-92EC-3D0D-122C-3B9CA9A56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936" y="1236820"/>
            <a:ext cx="2563164" cy="283527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44660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D18646C-56F8-EC3A-6F2F-96EA764E944A}"/>
              </a:ext>
            </a:extLst>
          </p:cNvPr>
          <p:cNvSpPr txBox="1"/>
          <p:nvPr/>
        </p:nvSpPr>
        <p:spPr>
          <a:xfrm>
            <a:off x="507122" y="552450"/>
            <a:ext cx="3245727" cy="707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chemeClr val="tx1">
                  <a:lumMod val="95000"/>
                </a:schemeClr>
              </a:solidFill>
              <a:latin typeface="Berlin Sans FB" panose="020E0602020502020306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Hydro electricity accounted for about 7% of total electricity generation in 2020, which has remained relatively stable over the past 2 decades.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Wind electricity accounted for about 8% of total electricity generation in 2020, up from less than 1% in 2000.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Solar electricity accounted for about 3.5% of total electricity generation in 2020, up from less than 0.1% in 2000.</a:t>
            </a:r>
          </a:p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  <a:latin typeface="Berlin Sans FB" panose="020E0602020502020306" pitchFamily="34" charset="0"/>
            </a:endParaRPr>
          </a:p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  <a:latin typeface="Berlin Sans FB" panose="020E0602020502020306" pitchFamily="34" charset="0"/>
            </a:endParaRPr>
          </a:p>
          <a:p>
            <a:pPr algn="ctr"/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C7F77-74BA-98C7-CCE3-7C412ED1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996" y="1143000"/>
            <a:ext cx="68556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4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D18646C-56F8-EC3A-6F2F-96EA764E944A}"/>
              </a:ext>
            </a:extLst>
          </p:cNvPr>
          <p:cNvSpPr txBox="1"/>
          <p:nvPr/>
        </p:nvSpPr>
        <p:spPr>
          <a:xfrm>
            <a:off x="8644677" y="512617"/>
            <a:ext cx="316962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Renewable </a:t>
            </a:r>
            <a:r>
              <a:rPr lang="en-US" sz="1600" b="0" i="0" dirty="0">
                <a:effectLst/>
              </a:rPr>
              <a:t>accounts for about 19% of total electricity generation in 2020, up from about 7% in 2000. 24% </a:t>
            </a:r>
            <a:r>
              <a:rPr lang="en-US" sz="1600" dirty="0"/>
              <a:t>in</a:t>
            </a:r>
            <a:r>
              <a:rPr lang="en-US" sz="1600" b="0" i="0" dirty="0">
                <a:effectLst/>
              </a:rPr>
              <a:t>crease</a:t>
            </a:r>
          </a:p>
          <a:p>
            <a:pPr algn="ctr"/>
            <a:endParaRPr lang="en-US" sz="1600" dirty="0">
              <a:latin typeface="Berlin Sans FB" panose="020E0602020502020306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Coal electricity accounts for about 19% of total electricity generation in the United States in 2020, down from about 52% in 2000. </a:t>
            </a:r>
            <a:r>
              <a:rPr lang="en-US" sz="1600" dirty="0"/>
              <a:t>33</a:t>
            </a:r>
            <a:r>
              <a:rPr lang="en-US" sz="1600" b="0" i="0" dirty="0">
                <a:effectLst/>
              </a:rPr>
              <a:t>% decrease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</a:t>
            </a:r>
            <a:r>
              <a:rPr lang="en-US" sz="1600" b="0" i="0" dirty="0">
                <a:effectLst/>
              </a:rPr>
              <a:t>as electricity accounts for about 40% of total electricity generation in 2020, up from about 16% in 2000. 24% </a:t>
            </a:r>
            <a:r>
              <a:rPr lang="en-US" sz="1600" dirty="0"/>
              <a:t>in</a:t>
            </a:r>
            <a:r>
              <a:rPr lang="en-US" sz="1600" b="0" i="0" dirty="0">
                <a:effectLst/>
              </a:rPr>
              <a:t>crease</a:t>
            </a:r>
          </a:p>
          <a:p>
            <a:pPr>
              <a:lnSpc>
                <a:spcPct val="100000"/>
              </a:lnSpc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Oil</a:t>
            </a:r>
            <a:r>
              <a:rPr lang="en-US" sz="1600" b="0" i="0" dirty="0">
                <a:effectLst/>
              </a:rPr>
              <a:t> electricity accounts for less than 1% of total electricity generation in 2020, down from about 3% in 2000. 2%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Nuclear electricity accounts for about 20% and remains stable</a:t>
            </a:r>
          </a:p>
          <a:p>
            <a:pPr algn="ctr"/>
            <a:endParaRPr lang="en-US" sz="1600" dirty="0">
              <a:solidFill>
                <a:schemeClr val="bg2">
                  <a:lumMod val="90000"/>
                </a:schemeClr>
              </a:solidFill>
              <a:latin typeface="Berlin Sans FB" panose="020E0602020502020306" pitchFamily="34" charset="0"/>
            </a:endParaRPr>
          </a:p>
          <a:p>
            <a:pPr algn="ctr"/>
            <a:endParaRPr lang="en-US" sz="1600" dirty="0">
              <a:solidFill>
                <a:schemeClr val="bg2">
                  <a:lumMod val="90000"/>
                </a:schemeClr>
              </a:solidFill>
              <a:latin typeface="Berlin Sans FB" panose="020E0602020502020306" pitchFamily="34" charset="0"/>
            </a:endParaRPr>
          </a:p>
          <a:p>
            <a:pPr algn="ctr"/>
            <a:br>
              <a:rPr lang="en-US" sz="1600" dirty="0"/>
            </a:b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3F119-5085-EA79-6EEB-D82613BD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04" y="1143000"/>
            <a:ext cx="6853663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7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6">
      <a:dk1>
        <a:srgbClr val="454749"/>
      </a:dk1>
      <a:lt1>
        <a:srgbClr val="FFFFFF"/>
      </a:lt1>
      <a:dk2>
        <a:srgbClr val="81C2C5"/>
      </a:dk2>
      <a:lt2>
        <a:srgbClr val="ACCBF9"/>
      </a:lt2>
      <a:accent1>
        <a:srgbClr val="002060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6464</TotalTime>
  <Words>881</Words>
  <Application>Microsoft Office PowerPoint</Application>
  <PresentationFormat>Widescreen</PresentationFormat>
  <Paragraphs>122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Berlin Sans FB</vt:lpstr>
      <vt:lpstr>Calibri</vt:lpstr>
      <vt:lpstr>Calibri Light</vt:lpstr>
      <vt:lpstr>Karla</vt:lpstr>
      <vt:lpstr>Raleway</vt:lpstr>
      <vt:lpstr>Wingdings 3</vt:lpstr>
      <vt:lpstr>Ion</vt:lpstr>
      <vt:lpstr> America’s Power Journey 2000 – 2020 </vt:lpstr>
      <vt:lpstr>Electricity</vt:lpstr>
      <vt:lpstr>Fossil Fuels</vt:lpstr>
      <vt:lpstr>PowerPoint Presentation</vt:lpstr>
      <vt:lpstr>CO2 Emissions</vt:lpstr>
      <vt:lpstr>Climate Crisis</vt:lpstr>
      <vt:lpstr>PowerPoint Presentation</vt:lpstr>
      <vt:lpstr>PowerPoint Presentation</vt:lpstr>
      <vt:lpstr>PowerPoint Presentation</vt:lpstr>
      <vt:lpstr>PowerPoint Presentation</vt:lpstr>
      <vt:lpstr>  Reduce Emission  </vt:lpstr>
      <vt:lpstr>Conclusion</vt:lpstr>
      <vt:lpstr>www.linkedin.com/in/ospinadiana   https://public.tableau.com/app/profile/diana.ospina/viz/USElectricity_16947255709290/Electricity?publish=yes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Atlantic Fish Catch</dc:title>
  <dc:creator/>
  <cp:lastModifiedBy>diana ospina</cp:lastModifiedBy>
  <cp:revision>31</cp:revision>
  <dcterms:created xsi:type="dcterms:W3CDTF">2023-03-31T20:38:17Z</dcterms:created>
  <dcterms:modified xsi:type="dcterms:W3CDTF">2023-09-14T21:08:57Z</dcterms:modified>
</cp:coreProperties>
</file>